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Montserrat"/>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5.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7.xml"/><Relationship Id="rId44" Type="http://schemas.openxmlformats.org/officeDocument/2006/relationships/font" Target="fonts/Lato-bold.fntdata"/><Relationship Id="rId21" Type="http://schemas.openxmlformats.org/officeDocument/2006/relationships/slide" Target="slides/slide16.xml"/><Relationship Id="rId43" Type="http://schemas.openxmlformats.org/officeDocument/2006/relationships/font" Target="fonts/Lato-regular.fntdata"/><Relationship Id="rId24" Type="http://schemas.openxmlformats.org/officeDocument/2006/relationships/slide" Target="slides/slide19.xml"/><Relationship Id="rId46" Type="http://schemas.openxmlformats.org/officeDocument/2006/relationships/font" Target="fonts/Lato-boldItalic.fntdata"/><Relationship Id="rId23" Type="http://schemas.openxmlformats.org/officeDocument/2006/relationships/slide" Target="slides/slide18.xml"/><Relationship Id="rId45"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Montserrat-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40ebd380d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40ebd380d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840ebd380d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40ebd380d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40ebd380d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40ebd380d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41475fdd3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41475fdd3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840ebd380d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40ebd380d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840ebd380d_5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40ebd380d_5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41475fdd3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41475fdd3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40ebd380d_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40ebd380d_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840ebd380d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40ebd380d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840ebd380d_5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40ebd380d_5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841475fdd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41475fdd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840ebd380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40ebd380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840ebd380d_5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840ebd380d_5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840ebd380d_5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40ebd380d_5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840ebd380d_5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840ebd380d_5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40ebd380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40ebd380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841475fdd3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841475fdd3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840ebd380d_5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40ebd380d_5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840ebd380d_5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40ebd380d_5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40ebd380d_5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40ebd380d_5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840ebd380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40ebd380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840ebd380d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40ebd380d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841227fd7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41227fd7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841227fd7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841227fd7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841475fdd3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41475fdd3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841227fd7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41227fd7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840ebd380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40ebd38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40ebd380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40ebd380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840ebd380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40ebd380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840ebd380d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40ebd380d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841475fdd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41475fdd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40ebd380d_5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40ebd380d_5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43.png"/><Relationship Id="rId6" Type="http://schemas.openxmlformats.org/officeDocument/2006/relationships/image" Target="../media/image28.png"/><Relationship Id="rId7"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3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88650" y="2823625"/>
            <a:ext cx="5899800" cy="8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Database Warehouse And</a:t>
            </a:r>
            <a:r>
              <a:rPr lang="en" sz="1600"/>
              <a:t> </a:t>
            </a:r>
            <a:r>
              <a:rPr lang="en" sz="1600"/>
              <a:t>Business Intelligence </a:t>
            </a:r>
            <a:endParaRPr sz="1600"/>
          </a:p>
          <a:p>
            <a:pPr indent="0" lvl="0" marL="0" rtl="0" algn="ctr">
              <a:spcBef>
                <a:spcPts val="0"/>
              </a:spcBef>
              <a:spcAft>
                <a:spcPts val="0"/>
              </a:spcAft>
              <a:buNone/>
            </a:pPr>
            <a:r>
              <a:rPr lang="en" sz="2600"/>
              <a:t> </a:t>
            </a:r>
            <a:endParaRPr sz="2600"/>
          </a:p>
          <a:p>
            <a:pPr indent="0" lvl="0" marL="0" rtl="0" algn="ctr">
              <a:spcBef>
                <a:spcPts val="0"/>
              </a:spcBef>
              <a:spcAft>
                <a:spcPts val="0"/>
              </a:spcAft>
              <a:buNone/>
            </a:pPr>
            <a:r>
              <a:t/>
            </a:r>
            <a:endParaRPr sz="1600"/>
          </a:p>
        </p:txBody>
      </p:sp>
      <p:sp>
        <p:nvSpPr>
          <p:cNvPr id="135" name="Google Shape;135;p13"/>
          <p:cNvSpPr txBox="1"/>
          <p:nvPr>
            <p:ph idx="1" type="subTitle"/>
          </p:nvPr>
        </p:nvSpPr>
        <p:spPr>
          <a:xfrm>
            <a:off x="198525" y="3350850"/>
            <a:ext cx="5292900" cy="13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Team 3: Golden Trio</a:t>
            </a:r>
            <a:endParaRPr sz="2000">
              <a:latin typeface="Calibri"/>
              <a:ea typeface="Calibri"/>
              <a:cs typeface="Calibri"/>
              <a:sym typeface="Calibri"/>
            </a:endParaRPr>
          </a:p>
          <a:p>
            <a:pPr indent="0" lvl="0" marL="0" rtl="0" algn="l">
              <a:spcBef>
                <a:spcPts val="0"/>
              </a:spcBef>
              <a:spcAft>
                <a:spcPts val="0"/>
              </a:spcAft>
              <a:buNone/>
            </a:pPr>
            <a:r>
              <a:rPr lang="en" sz="2000">
                <a:latin typeface="Calibri"/>
                <a:ea typeface="Calibri"/>
                <a:cs typeface="Calibri"/>
                <a:sym typeface="Calibri"/>
              </a:rPr>
              <a:t>Karan Desai      (NUID: 001492087)</a:t>
            </a:r>
            <a:endParaRPr sz="2000">
              <a:latin typeface="Calibri"/>
              <a:ea typeface="Calibri"/>
              <a:cs typeface="Calibri"/>
              <a:sym typeface="Calibri"/>
            </a:endParaRPr>
          </a:p>
          <a:p>
            <a:pPr indent="0" lvl="0" marL="0" rtl="0" algn="l">
              <a:spcBef>
                <a:spcPts val="0"/>
              </a:spcBef>
              <a:spcAft>
                <a:spcPts val="0"/>
              </a:spcAft>
              <a:buNone/>
            </a:pPr>
            <a:r>
              <a:rPr lang="en" sz="2000">
                <a:latin typeface="Calibri"/>
                <a:ea typeface="Calibri"/>
                <a:cs typeface="Calibri"/>
                <a:sym typeface="Calibri"/>
              </a:rPr>
              <a:t>Shaishav Shah  (NUID: 001447053)</a:t>
            </a:r>
            <a:endParaRPr sz="2000">
              <a:latin typeface="Calibri"/>
              <a:ea typeface="Calibri"/>
              <a:cs typeface="Calibri"/>
              <a:sym typeface="Calibri"/>
            </a:endParaRPr>
          </a:p>
          <a:p>
            <a:pPr indent="0" lvl="0" marL="0" rtl="0" algn="l">
              <a:spcBef>
                <a:spcPts val="0"/>
              </a:spcBef>
              <a:spcAft>
                <a:spcPts val="0"/>
              </a:spcAft>
              <a:buNone/>
            </a:pPr>
            <a:r>
              <a:rPr lang="en" sz="2000">
                <a:latin typeface="Calibri"/>
                <a:ea typeface="Calibri"/>
                <a:cs typeface="Calibri"/>
                <a:sym typeface="Calibri"/>
              </a:rPr>
              <a:t>Parth Rana       (NUID: 001417553)</a:t>
            </a:r>
            <a:endParaRPr sz="2000">
              <a:latin typeface="Calibri"/>
              <a:ea typeface="Calibri"/>
              <a:cs typeface="Calibri"/>
              <a:sym typeface="Calibri"/>
            </a:endParaRPr>
          </a:p>
        </p:txBody>
      </p:sp>
      <p:pic>
        <p:nvPicPr>
          <p:cNvPr id="136" name="Google Shape;136;p13"/>
          <p:cNvPicPr preferRelativeResize="0"/>
          <p:nvPr/>
        </p:nvPicPr>
        <p:blipFill>
          <a:blip r:embed="rId3">
            <a:alphaModFix/>
          </a:blip>
          <a:stretch>
            <a:fillRect/>
          </a:stretch>
        </p:blipFill>
        <p:spPr>
          <a:xfrm>
            <a:off x="5171050" y="2200200"/>
            <a:ext cx="3713476" cy="2636726"/>
          </a:xfrm>
          <a:prstGeom prst="rect">
            <a:avLst/>
          </a:prstGeom>
          <a:noFill/>
          <a:ln>
            <a:noFill/>
          </a:ln>
        </p:spPr>
      </p:pic>
      <p:sp>
        <p:nvSpPr>
          <p:cNvPr id="137" name="Google Shape;137;p13"/>
          <p:cNvSpPr txBox="1"/>
          <p:nvPr/>
        </p:nvSpPr>
        <p:spPr>
          <a:xfrm>
            <a:off x="2512225" y="626525"/>
            <a:ext cx="6500700" cy="108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Montserrat"/>
                <a:ea typeface="Montserrat"/>
                <a:cs typeface="Montserrat"/>
                <a:sym typeface="Montserrat"/>
              </a:rPr>
              <a:t>Medicare Provider Utilization And Payment Data</a:t>
            </a:r>
            <a:endParaRPr sz="3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30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1145100" y="405650"/>
            <a:ext cx="6872400" cy="7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Schema - Physical Model (ERD Model)</a:t>
            </a:r>
            <a:endParaRPr/>
          </a:p>
          <a:p>
            <a:pPr indent="0" lvl="0" marL="0" rtl="0" algn="l">
              <a:spcBef>
                <a:spcPts val="0"/>
              </a:spcBef>
              <a:spcAft>
                <a:spcPts val="0"/>
              </a:spcAft>
              <a:buNone/>
            </a:pPr>
            <a:r>
              <a:t/>
            </a:r>
            <a:endParaRPr/>
          </a:p>
        </p:txBody>
      </p:sp>
      <p:pic>
        <p:nvPicPr>
          <p:cNvPr id="193" name="Google Shape;193;p22"/>
          <p:cNvPicPr preferRelativeResize="0"/>
          <p:nvPr/>
        </p:nvPicPr>
        <p:blipFill>
          <a:blip r:embed="rId3">
            <a:alphaModFix/>
          </a:blip>
          <a:stretch>
            <a:fillRect/>
          </a:stretch>
        </p:blipFill>
        <p:spPr>
          <a:xfrm>
            <a:off x="1145100" y="1056875"/>
            <a:ext cx="7998900" cy="4086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1297500" y="393750"/>
            <a:ext cx="3798900" cy="7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Unique ID Creation</a:t>
            </a:r>
            <a:endParaRPr/>
          </a:p>
        </p:txBody>
      </p:sp>
      <p:sp>
        <p:nvSpPr>
          <p:cNvPr id="199" name="Google Shape;199;p23"/>
          <p:cNvSpPr txBox="1"/>
          <p:nvPr>
            <p:ph idx="1" type="body"/>
          </p:nvPr>
        </p:nvSpPr>
        <p:spPr>
          <a:xfrm>
            <a:off x="1297500" y="1363800"/>
            <a:ext cx="7008600" cy="3283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We created an unique Id field using provider key and year of the data. </a:t>
            </a:r>
            <a:endParaRPr sz="1800"/>
          </a:p>
          <a:p>
            <a:pPr indent="0" lvl="0" marL="457200" rtl="0" algn="l">
              <a:spcBef>
                <a:spcPts val="1600"/>
              </a:spcBef>
              <a:spcAft>
                <a:spcPts val="0"/>
              </a:spcAft>
              <a:buNone/>
            </a:pPr>
            <a:r>
              <a:rPr lang="en" sz="1800"/>
              <a:t>E.g. For provider id ‘100010’ and year 2015, the unique id is 1000102015. </a:t>
            </a:r>
            <a:endParaRPr sz="1800"/>
          </a:p>
          <a:p>
            <a:pPr indent="-342900" lvl="0" marL="457200" rtl="0" algn="l">
              <a:spcBef>
                <a:spcPts val="1600"/>
              </a:spcBef>
              <a:spcAft>
                <a:spcPts val="0"/>
              </a:spcAft>
              <a:buSzPts val="1800"/>
              <a:buChar char="●"/>
            </a:pPr>
            <a:r>
              <a:rPr lang="en" sz="1800"/>
              <a:t>This unique key is used as an primary key as the primary key in the destination table.</a:t>
            </a:r>
            <a:endParaRPr sz="1800"/>
          </a:p>
          <a:p>
            <a:pPr indent="0" lvl="0" marL="0" rtl="0" algn="l">
              <a:spcBef>
                <a:spcPts val="1600"/>
              </a:spcBef>
              <a:spcAft>
                <a:spcPts val="1600"/>
              </a:spcAft>
              <a:buNone/>
            </a:pPr>
            <a:r>
              <a:rPr lang="en"/>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1297500" y="498525"/>
            <a:ext cx="7215600" cy="5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Loading for ERD</a:t>
            </a:r>
            <a:endParaRPr/>
          </a:p>
        </p:txBody>
      </p:sp>
      <p:sp>
        <p:nvSpPr>
          <p:cNvPr id="205" name="Google Shape;205;p24"/>
          <p:cNvSpPr txBox="1"/>
          <p:nvPr>
            <p:ph idx="1" type="body"/>
          </p:nvPr>
        </p:nvSpPr>
        <p:spPr>
          <a:xfrm>
            <a:off x="1297500" y="1524000"/>
            <a:ext cx="7335300" cy="26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Data Flow Diagram was loading the data from source into our Data Schema.</a:t>
            </a:r>
            <a:endParaRPr sz="1800"/>
          </a:p>
          <a:p>
            <a:pPr indent="0" lvl="0" marL="0" rtl="0" algn="l">
              <a:spcBef>
                <a:spcPts val="1600"/>
              </a:spcBef>
              <a:spcAft>
                <a:spcPts val="0"/>
              </a:spcAft>
              <a:buNone/>
            </a:pPr>
            <a:r>
              <a:rPr lang="en" sz="1800"/>
              <a:t>Data Schema was designed with the help of ERStudios. </a:t>
            </a:r>
            <a:endParaRPr sz="1800"/>
          </a:p>
          <a:p>
            <a:pPr indent="0" lvl="0" marL="0" rtl="0" algn="l">
              <a:spcBef>
                <a:spcPts val="1600"/>
              </a:spcBef>
              <a:spcAft>
                <a:spcPts val="1600"/>
              </a:spcAft>
              <a:buNone/>
            </a:pPr>
            <a:r>
              <a:rPr lang="en" sz="1800"/>
              <a:t>We used Visual </a:t>
            </a:r>
            <a:r>
              <a:rPr lang="en" sz="1800"/>
              <a:t>Studio</a:t>
            </a:r>
            <a:r>
              <a:rPr lang="en" sz="1800"/>
              <a:t> Integration Package  (SSDT) to data integration.</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286775" y="455675"/>
            <a:ext cx="7215600" cy="5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 Studio’s SSIS View</a:t>
            </a:r>
            <a:endParaRPr/>
          </a:p>
        </p:txBody>
      </p:sp>
      <p:pic>
        <p:nvPicPr>
          <p:cNvPr id="211" name="Google Shape;211;p25"/>
          <p:cNvPicPr preferRelativeResize="0"/>
          <p:nvPr/>
        </p:nvPicPr>
        <p:blipFill>
          <a:blip r:embed="rId3">
            <a:alphaModFix/>
          </a:blip>
          <a:stretch>
            <a:fillRect/>
          </a:stretch>
        </p:blipFill>
        <p:spPr>
          <a:xfrm>
            <a:off x="433475" y="1553775"/>
            <a:ext cx="4138525" cy="3028073"/>
          </a:xfrm>
          <a:prstGeom prst="rect">
            <a:avLst/>
          </a:prstGeom>
          <a:noFill/>
          <a:ln>
            <a:noFill/>
          </a:ln>
        </p:spPr>
      </p:pic>
      <p:pic>
        <p:nvPicPr>
          <p:cNvPr id="212" name="Google Shape;212;p25"/>
          <p:cNvPicPr preferRelativeResize="0"/>
          <p:nvPr/>
        </p:nvPicPr>
        <p:blipFill>
          <a:blip r:embed="rId4">
            <a:alphaModFix/>
          </a:blip>
          <a:stretch>
            <a:fillRect/>
          </a:stretch>
        </p:blipFill>
        <p:spPr>
          <a:xfrm>
            <a:off x="4830075" y="1553775"/>
            <a:ext cx="4085324" cy="30280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1151850" y="365175"/>
            <a:ext cx="6840300" cy="6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Flow for Provider Table</a:t>
            </a:r>
            <a:endParaRPr/>
          </a:p>
        </p:txBody>
      </p:sp>
      <p:pic>
        <p:nvPicPr>
          <p:cNvPr id="218" name="Google Shape;218;p26"/>
          <p:cNvPicPr preferRelativeResize="0"/>
          <p:nvPr/>
        </p:nvPicPr>
        <p:blipFill>
          <a:blip r:embed="rId3">
            <a:alphaModFix/>
          </a:blip>
          <a:stretch>
            <a:fillRect/>
          </a:stretch>
        </p:blipFill>
        <p:spPr>
          <a:xfrm>
            <a:off x="1151850" y="1055175"/>
            <a:ext cx="6745575" cy="3981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7"/>
          <p:cNvSpPr txBox="1"/>
          <p:nvPr>
            <p:ph type="title"/>
          </p:nvPr>
        </p:nvSpPr>
        <p:spPr>
          <a:xfrm>
            <a:off x="1151850" y="365175"/>
            <a:ext cx="7905900" cy="6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Flow for Inpatient and Outpatient Table</a:t>
            </a:r>
            <a:endParaRPr/>
          </a:p>
        </p:txBody>
      </p:sp>
      <p:pic>
        <p:nvPicPr>
          <p:cNvPr id="224" name="Google Shape;224;p27"/>
          <p:cNvPicPr preferRelativeResize="0"/>
          <p:nvPr/>
        </p:nvPicPr>
        <p:blipFill>
          <a:blip r:embed="rId3">
            <a:alphaModFix/>
          </a:blip>
          <a:stretch>
            <a:fillRect/>
          </a:stretch>
        </p:blipFill>
        <p:spPr>
          <a:xfrm>
            <a:off x="163100" y="1055175"/>
            <a:ext cx="4408900" cy="3511365"/>
          </a:xfrm>
          <a:prstGeom prst="rect">
            <a:avLst/>
          </a:prstGeom>
          <a:noFill/>
          <a:ln>
            <a:noFill/>
          </a:ln>
        </p:spPr>
      </p:pic>
      <p:pic>
        <p:nvPicPr>
          <p:cNvPr id="225" name="Google Shape;225;p27"/>
          <p:cNvPicPr preferRelativeResize="0"/>
          <p:nvPr/>
        </p:nvPicPr>
        <p:blipFill>
          <a:blip r:embed="rId4">
            <a:alphaModFix/>
          </a:blip>
          <a:stretch>
            <a:fillRect/>
          </a:stretch>
        </p:blipFill>
        <p:spPr>
          <a:xfrm>
            <a:off x="4701801" y="1055175"/>
            <a:ext cx="4295361" cy="3511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1151850" y="365175"/>
            <a:ext cx="7905900" cy="6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Flow for Nursing, Hospice and Home Health Agency Table</a:t>
            </a:r>
            <a:endParaRPr/>
          </a:p>
        </p:txBody>
      </p:sp>
      <p:pic>
        <p:nvPicPr>
          <p:cNvPr id="231" name="Google Shape;231;p28"/>
          <p:cNvPicPr preferRelativeResize="0"/>
          <p:nvPr/>
        </p:nvPicPr>
        <p:blipFill>
          <a:blip r:embed="rId3">
            <a:alphaModFix/>
          </a:blip>
          <a:stretch>
            <a:fillRect/>
          </a:stretch>
        </p:blipFill>
        <p:spPr>
          <a:xfrm>
            <a:off x="85725" y="1411175"/>
            <a:ext cx="2885925" cy="3328300"/>
          </a:xfrm>
          <a:prstGeom prst="rect">
            <a:avLst/>
          </a:prstGeom>
          <a:noFill/>
          <a:ln>
            <a:noFill/>
          </a:ln>
        </p:spPr>
      </p:pic>
      <p:pic>
        <p:nvPicPr>
          <p:cNvPr id="232" name="Google Shape;232;p28"/>
          <p:cNvPicPr preferRelativeResize="0"/>
          <p:nvPr/>
        </p:nvPicPr>
        <p:blipFill>
          <a:blip r:embed="rId4">
            <a:alphaModFix/>
          </a:blip>
          <a:stretch>
            <a:fillRect/>
          </a:stretch>
        </p:blipFill>
        <p:spPr>
          <a:xfrm>
            <a:off x="3129049" y="1410675"/>
            <a:ext cx="2764550" cy="3328300"/>
          </a:xfrm>
          <a:prstGeom prst="rect">
            <a:avLst/>
          </a:prstGeom>
          <a:noFill/>
          <a:ln>
            <a:noFill/>
          </a:ln>
        </p:spPr>
      </p:pic>
      <p:pic>
        <p:nvPicPr>
          <p:cNvPr id="233" name="Google Shape;233;p28"/>
          <p:cNvPicPr preferRelativeResize="0"/>
          <p:nvPr/>
        </p:nvPicPr>
        <p:blipFill>
          <a:blip r:embed="rId5">
            <a:alphaModFix/>
          </a:blip>
          <a:stretch>
            <a:fillRect/>
          </a:stretch>
        </p:blipFill>
        <p:spPr>
          <a:xfrm>
            <a:off x="6172975" y="1410675"/>
            <a:ext cx="2885925" cy="3328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type="title"/>
          </p:nvPr>
        </p:nvSpPr>
        <p:spPr>
          <a:xfrm>
            <a:off x="1108900" y="365175"/>
            <a:ext cx="7905900" cy="6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Flow for APC Details and Drug Details Table</a:t>
            </a:r>
            <a:endParaRPr/>
          </a:p>
        </p:txBody>
      </p:sp>
      <p:pic>
        <p:nvPicPr>
          <p:cNvPr id="239" name="Google Shape;239;p29"/>
          <p:cNvPicPr preferRelativeResize="0"/>
          <p:nvPr/>
        </p:nvPicPr>
        <p:blipFill>
          <a:blip r:embed="rId3">
            <a:alphaModFix/>
          </a:blip>
          <a:stretch>
            <a:fillRect/>
          </a:stretch>
        </p:blipFill>
        <p:spPr>
          <a:xfrm>
            <a:off x="1108900" y="1055175"/>
            <a:ext cx="3606450" cy="3783525"/>
          </a:xfrm>
          <a:prstGeom prst="rect">
            <a:avLst/>
          </a:prstGeom>
          <a:noFill/>
          <a:ln>
            <a:noFill/>
          </a:ln>
        </p:spPr>
      </p:pic>
      <p:pic>
        <p:nvPicPr>
          <p:cNvPr id="240" name="Google Shape;240;p29"/>
          <p:cNvPicPr preferRelativeResize="0"/>
          <p:nvPr/>
        </p:nvPicPr>
        <p:blipFill>
          <a:blip r:embed="rId4">
            <a:alphaModFix/>
          </a:blip>
          <a:stretch>
            <a:fillRect/>
          </a:stretch>
        </p:blipFill>
        <p:spPr>
          <a:xfrm>
            <a:off x="5001164" y="1055175"/>
            <a:ext cx="3606464" cy="3783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1108900" y="365175"/>
            <a:ext cx="7905900" cy="6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Flow for Provider Address and Address Table</a:t>
            </a:r>
            <a:endParaRPr/>
          </a:p>
        </p:txBody>
      </p:sp>
      <p:pic>
        <p:nvPicPr>
          <p:cNvPr id="246" name="Google Shape;246;p30"/>
          <p:cNvPicPr preferRelativeResize="0"/>
          <p:nvPr/>
        </p:nvPicPr>
        <p:blipFill>
          <a:blip r:embed="rId3">
            <a:alphaModFix/>
          </a:blip>
          <a:stretch>
            <a:fillRect/>
          </a:stretch>
        </p:blipFill>
        <p:spPr>
          <a:xfrm>
            <a:off x="248850" y="1055175"/>
            <a:ext cx="4978323" cy="3783525"/>
          </a:xfrm>
          <a:prstGeom prst="rect">
            <a:avLst/>
          </a:prstGeom>
          <a:noFill/>
          <a:ln>
            <a:noFill/>
          </a:ln>
        </p:spPr>
      </p:pic>
      <p:pic>
        <p:nvPicPr>
          <p:cNvPr id="247" name="Google Shape;247;p30"/>
          <p:cNvPicPr preferRelativeResize="0"/>
          <p:nvPr/>
        </p:nvPicPr>
        <p:blipFill>
          <a:blip r:embed="rId4">
            <a:alphaModFix/>
          </a:blip>
          <a:stretch>
            <a:fillRect/>
          </a:stretch>
        </p:blipFill>
        <p:spPr>
          <a:xfrm>
            <a:off x="5368525" y="1055175"/>
            <a:ext cx="3558776" cy="3783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1108900" y="365175"/>
            <a:ext cx="7905900" cy="6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Flow for Zip Code, City, and State Tables</a:t>
            </a:r>
            <a:endParaRPr/>
          </a:p>
        </p:txBody>
      </p:sp>
      <p:pic>
        <p:nvPicPr>
          <p:cNvPr id="253" name="Google Shape;253;p31"/>
          <p:cNvPicPr preferRelativeResize="0"/>
          <p:nvPr/>
        </p:nvPicPr>
        <p:blipFill>
          <a:blip r:embed="rId3">
            <a:alphaModFix/>
          </a:blip>
          <a:stretch>
            <a:fillRect/>
          </a:stretch>
        </p:blipFill>
        <p:spPr>
          <a:xfrm>
            <a:off x="109450" y="1180925"/>
            <a:ext cx="2929400" cy="3788700"/>
          </a:xfrm>
          <a:prstGeom prst="rect">
            <a:avLst/>
          </a:prstGeom>
          <a:noFill/>
          <a:ln>
            <a:noFill/>
          </a:ln>
        </p:spPr>
      </p:pic>
      <p:pic>
        <p:nvPicPr>
          <p:cNvPr id="254" name="Google Shape;254;p31"/>
          <p:cNvPicPr preferRelativeResize="0"/>
          <p:nvPr/>
        </p:nvPicPr>
        <p:blipFill>
          <a:blip r:embed="rId4">
            <a:alphaModFix/>
          </a:blip>
          <a:stretch>
            <a:fillRect/>
          </a:stretch>
        </p:blipFill>
        <p:spPr>
          <a:xfrm>
            <a:off x="3222438" y="1183513"/>
            <a:ext cx="2929400" cy="3783525"/>
          </a:xfrm>
          <a:prstGeom prst="rect">
            <a:avLst/>
          </a:prstGeom>
          <a:noFill/>
          <a:ln>
            <a:noFill/>
          </a:ln>
        </p:spPr>
      </p:pic>
      <p:pic>
        <p:nvPicPr>
          <p:cNvPr id="255" name="Google Shape;255;p31"/>
          <p:cNvPicPr preferRelativeResize="0"/>
          <p:nvPr/>
        </p:nvPicPr>
        <p:blipFill>
          <a:blip r:embed="rId5">
            <a:alphaModFix/>
          </a:blip>
          <a:stretch>
            <a:fillRect/>
          </a:stretch>
        </p:blipFill>
        <p:spPr>
          <a:xfrm>
            <a:off x="6335425" y="1180925"/>
            <a:ext cx="2634700" cy="3783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143" name="Google Shape;143;p14"/>
          <p:cNvSpPr txBox="1"/>
          <p:nvPr/>
        </p:nvSpPr>
        <p:spPr>
          <a:xfrm>
            <a:off x="1479025" y="1269325"/>
            <a:ext cx="6429900" cy="211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rgbClr val="FFFFFF"/>
                </a:solidFill>
                <a:latin typeface="Lato"/>
                <a:ea typeface="Lato"/>
                <a:cs typeface="Lato"/>
                <a:sym typeface="Lato"/>
              </a:rPr>
              <a:t>Analyze cost and treatment KPIs of different types of health service provider and also, analyze the nursing home facilities condition and Inpatient healthcare conditions.</a:t>
            </a:r>
            <a:endParaRPr sz="1800">
              <a:solidFill>
                <a:srgbClr val="FFFFFF"/>
              </a:solidFill>
              <a:latin typeface="Lato"/>
              <a:ea typeface="Lato"/>
              <a:cs typeface="Lato"/>
              <a:sym typeface="Lato"/>
            </a:endParaRPr>
          </a:p>
        </p:txBody>
      </p:sp>
      <p:pic>
        <p:nvPicPr>
          <p:cNvPr id="144" name="Google Shape;144;p14"/>
          <p:cNvPicPr preferRelativeResize="0"/>
          <p:nvPr/>
        </p:nvPicPr>
        <p:blipFill>
          <a:blip r:embed="rId3">
            <a:alphaModFix/>
          </a:blip>
          <a:stretch>
            <a:fillRect/>
          </a:stretch>
        </p:blipFill>
        <p:spPr>
          <a:xfrm>
            <a:off x="2905125" y="2167975"/>
            <a:ext cx="3333750" cy="3333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2"/>
          <p:cNvSpPr txBox="1"/>
          <p:nvPr>
            <p:ph type="title"/>
          </p:nvPr>
        </p:nvSpPr>
        <p:spPr>
          <a:xfrm>
            <a:off x="1195550" y="343675"/>
            <a:ext cx="4648200" cy="7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Mart : Dim Fact Model</a:t>
            </a:r>
            <a:endParaRPr/>
          </a:p>
        </p:txBody>
      </p:sp>
      <p:pic>
        <p:nvPicPr>
          <p:cNvPr id="261" name="Google Shape;261;p32"/>
          <p:cNvPicPr preferRelativeResize="0"/>
          <p:nvPr/>
        </p:nvPicPr>
        <p:blipFill>
          <a:blip r:embed="rId3">
            <a:alphaModFix/>
          </a:blip>
          <a:stretch>
            <a:fillRect/>
          </a:stretch>
        </p:blipFill>
        <p:spPr>
          <a:xfrm>
            <a:off x="1195550" y="1120375"/>
            <a:ext cx="5460725" cy="3746226"/>
          </a:xfrm>
          <a:prstGeom prst="rect">
            <a:avLst/>
          </a:prstGeom>
          <a:noFill/>
          <a:ln cap="flat" cmpd="sng" w="9525">
            <a:solidFill>
              <a:srgbClr val="D9D9D9"/>
            </a:solidFill>
            <a:prstDash val="solid"/>
            <a:round/>
            <a:headEnd len="sm" w="sm" type="none"/>
            <a:tailEnd len="sm" w="sm" type="none"/>
          </a:ln>
        </p:spPr>
      </p:pic>
      <p:sp>
        <p:nvSpPr>
          <p:cNvPr id="262" name="Google Shape;262;p32"/>
          <p:cNvSpPr txBox="1"/>
          <p:nvPr/>
        </p:nvSpPr>
        <p:spPr>
          <a:xfrm>
            <a:off x="6879425" y="1120375"/>
            <a:ext cx="1938000" cy="37647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ERStudio</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5 Fact Table</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3 Dimensions</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u="sng">
                <a:solidFill>
                  <a:srgbClr val="FFFFFF"/>
                </a:solidFill>
                <a:latin typeface="Lato"/>
                <a:ea typeface="Lato"/>
                <a:cs typeface="Lato"/>
                <a:sym typeface="Lato"/>
              </a:rPr>
              <a:t>Purpose</a:t>
            </a:r>
            <a:r>
              <a:rPr lang="en">
                <a:solidFill>
                  <a:srgbClr val="FFFFFF"/>
                </a:solidFill>
                <a:latin typeface="Lato"/>
                <a:ea typeface="Lato"/>
                <a:cs typeface="Lato"/>
                <a:sym typeface="Lato"/>
              </a:rPr>
              <a:t>:</a:t>
            </a:r>
            <a:endParaRPr>
              <a:solidFill>
                <a:srgbClr val="FFFFFF"/>
              </a:solidFill>
              <a:latin typeface="Lato"/>
              <a:ea typeface="Lato"/>
              <a:cs typeface="Lato"/>
              <a:sym typeface="Lato"/>
            </a:endParaRPr>
          </a:p>
          <a:p>
            <a:pPr indent="0" lvl="0" marL="457200" rtl="0" algn="l">
              <a:spcBef>
                <a:spcPts val="0"/>
              </a:spcBef>
              <a:spcAft>
                <a:spcPts val="0"/>
              </a:spcAft>
              <a:buNone/>
            </a:pPr>
            <a:r>
              <a:rPr lang="en">
                <a:solidFill>
                  <a:srgbClr val="FFFFFF"/>
                </a:solidFill>
                <a:latin typeface="Lato"/>
                <a:ea typeface="Lato"/>
                <a:cs typeface="Lato"/>
                <a:sym typeface="Lato"/>
              </a:rPr>
              <a:t>Dim Fact Model</a:t>
            </a:r>
            <a:endParaRPr>
              <a:solidFill>
                <a:srgbClr val="FFFFFF"/>
              </a:solidFill>
              <a:latin typeface="Lato"/>
              <a:ea typeface="Lato"/>
              <a:cs typeface="Lato"/>
              <a:sym typeface="Lato"/>
            </a:endParaRPr>
          </a:p>
          <a:p>
            <a:pPr indent="0" lvl="0" marL="457200" rtl="0" algn="l">
              <a:spcBef>
                <a:spcPts val="0"/>
              </a:spcBef>
              <a:spcAft>
                <a:spcPts val="0"/>
              </a:spcAft>
              <a:buNone/>
            </a:pPr>
            <a:r>
              <a:rPr lang="en">
                <a:solidFill>
                  <a:srgbClr val="FFFFFF"/>
                </a:solidFill>
                <a:latin typeface="Lato"/>
                <a:ea typeface="Lato"/>
                <a:cs typeface="Lato"/>
                <a:sym typeface="Lato"/>
              </a:rPr>
              <a:t>Multidimension</a:t>
            </a:r>
            <a:endParaRPr>
              <a:solidFill>
                <a:srgbClr val="FFFFFF"/>
              </a:solidFill>
              <a:latin typeface="Lato"/>
              <a:ea typeface="Lato"/>
              <a:cs typeface="Lato"/>
              <a:sym typeface="Lato"/>
            </a:endParaRPr>
          </a:p>
          <a:p>
            <a:pPr indent="0" lvl="0" marL="457200" rtl="0" algn="l">
              <a:spcBef>
                <a:spcPts val="0"/>
              </a:spcBef>
              <a:spcAft>
                <a:spcPts val="0"/>
              </a:spcAft>
              <a:buNone/>
            </a:pPr>
            <a:r>
              <a:rPr lang="en">
                <a:solidFill>
                  <a:srgbClr val="FFFFFF"/>
                </a:solidFill>
                <a:latin typeface="Lato"/>
                <a:ea typeface="Lato"/>
                <a:cs typeface="Lato"/>
                <a:sym typeface="Lato"/>
              </a:rPr>
              <a:t>Data Mart</a:t>
            </a:r>
            <a:endParaRPr>
              <a:solidFill>
                <a:srgbClr val="FFFFFF"/>
              </a:solidFill>
              <a:latin typeface="Lato"/>
              <a:ea typeface="Lato"/>
              <a:cs typeface="Lato"/>
              <a:sym typeface="Lato"/>
            </a:endParaRPr>
          </a:p>
          <a:p>
            <a:pPr indent="0" lvl="0" marL="457200" rtl="0" algn="l">
              <a:spcBef>
                <a:spcPts val="0"/>
              </a:spcBef>
              <a:spcAft>
                <a:spcPts val="0"/>
              </a:spcAft>
              <a:buNone/>
            </a:pPr>
            <a:r>
              <a:rPr lang="en">
                <a:solidFill>
                  <a:srgbClr val="FFFFFF"/>
                </a:solidFill>
                <a:latin typeface="Lato"/>
                <a:ea typeface="Lato"/>
                <a:cs typeface="Lato"/>
                <a:sym typeface="Lato"/>
              </a:rPr>
              <a:t>Visualization</a:t>
            </a:r>
            <a:endParaRPr>
              <a:solidFill>
                <a:srgbClr val="FFFFFF"/>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txBox="1"/>
          <p:nvPr>
            <p:ph type="title"/>
          </p:nvPr>
        </p:nvSpPr>
        <p:spPr>
          <a:xfrm>
            <a:off x="1297500" y="241350"/>
            <a:ext cx="37989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ETL SSIS Package</a:t>
            </a:r>
            <a:endParaRPr/>
          </a:p>
        </p:txBody>
      </p:sp>
      <p:sp>
        <p:nvSpPr>
          <p:cNvPr id="268" name="Google Shape;268;p33"/>
          <p:cNvSpPr txBox="1"/>
          <p:nvPr>
            <p:ph idx="1" type="body"/>
          </p:nvPr>
        </p:nvSpPr>
        <p:spPr>
          <a:xfrm>
            <a:off x="4941450" y="982650"/>
            <a:ext cx="3076800" cy="4061100"/>
          </a:xfrm>
          <a:prstGeom prst="rect">
            <a:avLst/>
          </a:prstGeom>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u="sng"/>
              <a:t>Software</a:t>
            </a:r>
            <a:r>
              <a:rPr lang="en"/>
              <a:t>:</a:t>
            </a:r>
            <a:endParaRPr/>
          </a:p>
          <a:p>
            <a:pPr indent="0" lvl="0" marL="457200" rtl="0" algn="l">
              <a:spcBef>
                <a:spcPts val="1600"/>
              </a:spcBef>
              <a:spcAft>
                <a:spcPts val="0"/>
              </a:spcAft>
              <a:buNone/>
            </a:pPr>
            <a:r>
              <a:rPr lang="en"/>
              <a:t>Visual Studio</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Char char="●"/>
            </a:pPr>
            <a:r>
              <a:rPr lang="en" u="sng"/>
              <a:t>Purpose</a:t>
            </a:r>
            <a:r>
              <a:rPr lang="en"/>
              <a:t>:</a:t>
            </a:r>
            <a:endParaRPr/>
          </a:p>
          <a:p>
            <a:pPr indent="0" lvl="0" marL="457200" rtl="0" algn="l">
              <a:spcBef>
                <a:spcPts val="1600"/>
              </a:spcBef>
              <a:spcAft>
                <a:spcPts val="0"/>
              </a:spcAft>
              <a:buNone/>
            </a:pPr>
            <a:r>
              <a:rPr lang="en"/>
              <a:t>Table Creation</a:t>
            </a:r>
            <a:endParaRPr/>
          </a:p>
          <a:p>
            <a:pPr indent="0" lvl="0" marL="457200" rtl="0" algn="l">
              <a:spcBef>
                <a:spcPts val="1600"/>
              </a:spcBef>
              <a:spcAft>
                <a:spcPts val="0"/>
              </a:spcAft>
              <a:buNone/>
            </a:pPr>
            <a:r>
              <a:rPr lang="en"/>
              <a:t>Relationship (Parent-Child)</a:t>
            </a:r>
            <a:endParaRPr/>
          </a:p>
          <a:p>
            <a:pPr indent="0" lvl="0" marL="457200" rtl="0" algn="l">
              <a:spcBef>
                <a:spcPts val="1600"/>
              </a:spcBef>
              <a:spcAft>
                <a:spcPts val="0"/>
              </a:spcAft>
              <a:buNone/>
            </a:pPr>
            <a:r>
              <a:rPr lang="en"/>
              <a:t>Data </a:t>
            </a:r>
            <a:r>
              <a:rPr lang="en"/>
              <a:t>Loading (From ERD Schema)</a:t>
            </a:r>
            <a:endParaRPr/>
          </a:p>
          <a:p>
            <a:pPr indent="0" lvl="0" marL="457200" rtl="0" algn="l">
              <a:spcBef>
                <a:spcPts val="1600"/>
              </a:spcBef>
              <a:spcAft>
                <a:spcPts val="1600"/>
              </a:spcAft>
              <a:buNone/>
            </a:pPr>
            <a:r>
              <a:t/>
            </a:r>
            <a:endParaRPr/>
          </a:p>
        </p:txBody>
      </p:sp>
      <p:pic>
        <p:nvPicPr>
          <p:cNvPr id="269" name="Google Shape;269;p33"/>
          <p:cNvPicPr preferRelativeResize="0"/>
          <p:nvPr/>
        </p:nvPicPr>
        <p:blipFill rotWithShape="1">
          <a:blip r:embed="rId3">
            <a:alphaModFix/>
          </a:blip>
          <a:srcRect b="17159" l="7123" r="75880" t="19097"/>
          <a:stretch/>
        </p:blipFill>
        <p:spPr>
          <a:xfrm>
            <a:off x="1870900" y="982575"/>
            <a:ext cx="1925074" cy="4061224"/>
          </a:xfrm>
          <a:prstGeom prst="rect">
            <a:avLst/>
          </a:prstGeom>
          <a:noFill/>
          <a:ln cap="flat" cmpd="sng" w="9525">
            <a:solidFill>
              <a:srgbClr val="EFEFEF"/>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4"/>
          <p:cNvSpPr txBox="1"/>
          <p:nvPr>
            <p:ph type="title"/>
          </p:nvPr>
        </p:nvSpPr>
        <p:spPr>
          <a:xfrm>
            <a:off x="1297500" y="393750"/>
            <a:ext cx="61320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Dimension Table for Fact-Dim Model</a:t>
            </a:r>
            <a:endParaRPr/>
          </a:p>
        </p:txBody>
      </p:sp>
      <p:pic>
        <p:nvPicPr>
          <p:cNvPr id="275" name="Google Shape;275;p34"/>
          <p:cNvPicPr preferRelativeResize="0"/>
          <p:nvPr/>
        </p:nvPicPr>
        <p:blipFill rotWithShape="1">
          <a:blip r:embed="rId3">
            <a:alphaModFix/>
          </a:blip>
          <a:srcRect b="24954" l="4715" r="64364" t="24170"/>
          <a:stretch/>
        </p:blipFill>
        <p:spPr>
          <a:xfrm>
            <a:off x="1345525" y="1090875"/>
            <a:ext cx="3668074" cy="3907424"/>
          </a:xfrm>
          <a:prstGeom prst="rect">
            <a:avLst/>
          </a:prstGeom>
          <a:noFill/>
          <a:ln cap="flat" cmpd="sng" w="9525">
            <a:solidFill>
              <a:srgbClr val="D9D9D9"/>
            </a:solidFill>
            <a:prstDash val="solid"/>
            <a:round/>
            <a:headEnd len="sm" w="sm" type="none"/>
            <a:tailEnd len="sm" w="sm" type="none"/>
          </a:ln>
        </p:spPr>
      </p:pic>
      <p:pic>
        <p:nvPicPr>
          <p:cNvPr id="276" name="Google Shape;276;p34"/>
          <p:cNvPicPr preferRelativeResize="0"/>
          <p:nvPr/>
        </p:nvPicPr>
        <p:blipFill rotWithShape="1">
          <a:blip r:embed="rId4">
            <a:alphaModFix/>
          </a:blip>
          <a:srcRect b="26519" l="24997" r="49015" t="26510"/>
          <a:stretch/>
        </p:blipFill>
        <p:spPr>
          <a:xfrm>
            <a:off x="5691075" y="1072950"/>
            <a:ext cx="1925074" cy="1957217"/>
          </a:xfrm>
          <a:prstGeom prst="rect">
            <a:avLst/>
          </a:prstGeom>
          <a:noFill/>
          <a:ln cap="flat" cmpd="sng" w="9525">
            <a:solidFill>
              <a:srgbClr val="D9D9D9"/>
            </a:solidFill>
            <a:prstDash val="solid"/>
            <a:round/>
            <a:headEnd len="sm" w="sm" type="none"/>
            <a:tailEnd len="sm" w="sm" type="none"/>
          </a:ln>
        </p:spPr>
      </p:pic>
      <p:pic>
        <p:nvPicPr>
          <p:cNvPr id="277" name="Google Shape;277;p34"/>
          <p:cNvPicPr preferRelativeResize="0"/>
          <p:nvPr/>
        </p:nvPicPr>
        <p:blipFill rotWithShape="1">
          <a:blip r:embed="rId5">
            <a:alphaModFix/>
          </a:blip>
          <a:srcRect b="23973" l="20616" r="44735" t="25342"/>
          <a:stretch/>
        </p:blipFill>
        <p:spPr>
          <a:xfrm>
            <a:off x="5691087" y="3414380"/>
            <a:ext cx="1925074" cy="1583920"/>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5"/>
          <p:cNvSpPr txBox="1"/>
          <p:nvPr>
            <p:ph type="title"/>
          </p:nvPr>
        </p:nvSpPr>
        <p:spPr>
          <a:xfrm>
            <a:off x="1297500" y="393750"/>
            <a:ext cx="7064400" cy="8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Fact Table for Fact-Dim Model</a:t>
            </a:r>
            <a:endParaRPr/>
          </a:p>
        </p:txBody>
      </p:sp>
      <p:pic>
        <p:nvPicPr>
          <p:cNvPr id="283" name="Google Shape;283;p35"/>
          <p:cNvPicPr preferRelativeResize="0"/>
          <p:nvPr/>
        </p:nvPicPr>
        <p:blipFill rotWithShape="1">
          <a:blip r:embed="rId3">
            <a:alphaModFix/>
          </a:blip>
          <a:srcRect b="29436" l="24997" r="54278" t="25532"/>
          <a:stretch/>
        </p:blipFill>
        <p:spPr>
          <a:xfrm>
            <a:off x="1297500" y="1233150"/>
            <a:ext cx="1867152" cy="1890899"/>
          </a:xfrm>
          <a:prstGeom prst="rect">
            <a:avLst/>
          </a:prstGeom>
          <a:noFill/>
          <a:ln cap="flat" cmpd="sng" w="9525">
            <a:solidFill>
              <a:srgbClr val="D9D9D9"/>
            </a:solidFill>
            <a:prstDash val="solid"/>
            <a:round/>
            <a:headEnd len="sm" w="sm" type="none"/>
            <a:tailEnd len="sm" w="sm" type="none"/>
          </a:ln>
        </p:spPr>
      </p:pic>
      <p:pic>
        <p:nvPicPr>
          <p:cNvPr id="284" name="Google Shape;284;p35"/>
          <p:cNvPicPr preferRelativeResize="0"/>
          <p:nvPr/>
        </p:nvPicPr>
        <p:blipFill rotWithShape="1">
          <a:blip r:embed="rId4">
            <a:alphaModFix/>
          </a:blip>
          <a:srcRect b="31577" l="27520" r="50001" t="25623"/>
          <a:stretch/>
        </p:blipFill>
        <p:spPr>
          <a:xfrm>
            <a:off x="6494750" y="1233150"/>
            <a:ext cx="1867152" cy="1890899"/>
          </a:xfrm>
          <a:prstGeom prst="rect">
            <a:avLst/>
          </a:prstGeom>
          <a:noFill/>
          <a:ln cap="flat" cmpd="sng" w="9525">
            <a:solidFill>
              <a:srgbClr val="D9D9D9"/>
            </a:solidFill>
            <a:prstDash val="solid"/>
            <a:round/>
            <a:headEnd len="sm" w="sm" type="none"/>
            <a:tailEnd len="sm" w="sm" type="none"/>
          </a:ln>
        </p:spPr>
      </p:pic>
      <p:pic>
        <p:nvPicPr>
          <p:cNvPr id="285" name="Google Shape;285;p35"/>
          <p:cNvPicPr preferRelativeResize="0"/>
          <p:nvPr/>
        </p:nvPicPr>
        <p:blipFill rotWithShape="1">
          <a:blip r:embed="rId5">
            <a:alphaModFix/>
          </a:blip>
          <a:srcRect b="29241" l="23680" r="51757" t="28263"/>
          <a:stretch/>
        </p:blipFill>
        <p:spPr>
          <a:xfrm>
            <a:off x="6494750" y="3198038"/>
            <a:ext cx="1867152" cy="1817124"/>
          </a:xfrm>
          <a:prstGeom prst="rect">
            <a:avLst/>
          </a:prstGeom>
          <a:noFill/>
          <a:ln cap="flat" cmpd="sng" w="9525">
            <a:solidFill>
              <a:srgbClr val="D9D9D9"/>
            </a:solidFill>
            <a:prstDash val="solid"/>
            <a:round/>
            <a:headEnd len="sm" w="sm" type="none"/>
            <a:tailEnd len="sm" w="sm" type="none"/>
          </a:ln>
        </p:spPr>
      </p:pic>
      <p:pic>
        <p:nvPicPr>
          <p:cNvPr id="286" name="Google Shape;286;p35"/>
          <p:cNvPicPr preferRelativeResize="0"/>
          <p:nvPr/>
        </p:nvPicPr>
        <p:blipFill rotWithShape="1">
          <a:blip r:embed="rId6">
            <a:alphaModFix/>
          </a:blip>
          <a:srcRect b="31382" l="25109" r="52960" t="26510"/>
          <a:stretch/>
        </p:blipFill>
        <p:spPr>
          <a:xfrm>
            <a:off x="1297500" y="3234950"/>
            <a:ext cx="1867152" cy="1817100"/>
          </a:xfrm>
          <a:prstGeom prst="rect">
            <a:avLst/>
          </a:prstGeom>
          <a:noFill/>
          <a:ln cap="flat" cmpd="sng" w="9525">
            <a:solidFill>
              <a:srgbClr val="D9D9D9"/>
            </a:solidFill>
            <a:prstDash val="solid"/>
            <a:round/>
            <a:headEnd len="sm" w="sm" type="none"/>
            <a:tailEnd len="sm" w="sm" type="none"/>
          </a:ln>
        </p:spPr>
      </p:pic>
      <p:pic>
        <p:nvPicPr>
          <p:cNvPr id="287" name="Google Shape;287;p35"/>
          <p:cNvPicPr preferRelativeResize="0"/>
          <p:nvPr/>
        </p:nvPicPr>
        <p:blipFill rotWithShape="1">
          <a:blip r:embed="rId7">
            <a:alphaModFix/>
          </a:blip>
          <a:srcRect b="26447" l="26202" r="48861" t="28656"/>
          <a:stretch/>
        </p:blipFill>
        <p:spPr>
          <a:xfrm>
            <a:off x="3896125" y="2153012"/>
            <a:ext cx="1867152" cy="1890899"/>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6"/>
          <p:cNvSpPr txBox="1"/>
          <p:nvPr>
            <p:ph type="title"/>
          </p:nvPr>
        </p:nvSpPr>
        <p:spPr>
          <a:xfrm>
            <a:off x="1297500" y="165150"/>
            <a:ext cx="3798900" cy="8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OLAP </a:t>
            </a:r>
            <a:r>
              <a:rPr lang="en"/>
              <a:t>Multidimensional</a:t>
            </a:r>
            <a:r>
              <a:rPr lang="en"/>
              <a:t> Cube</a:t>
            </a:r>
            <a:endParaRPr/>
          </a:p>
        </p:txBody>
      </p:sp>
      <p:pic>
        <p:nvPicPr>
          <p:cNvPr id="293" name="Google Shape;293;p36"/>
          <p:cNvPicPr preferRelativeResize="0"/>
          <p:nvPr/>
        </p:nvPicPr>
        <p:blipFill rotWithShape="1">
          <a:blip r:embed="rId3">
            <a:alphaModFix/>
          </a:blip>
          <a:srcRect b="16697" l="22555" r="23946" t="20692"/>
          <a:stretch/>
        </p:blipFill>
        <p:spPr>
          <a:xfrm>
            <a:off x="1185225" y="1215125"/>
            <a:ext cx="5259725" cy="3462674"/>
          </a:xfrm>
          <a:prstGeom prst="rect">
            <a:avLst/>
          </a:prstGeom>
          <a:noFill/>
          <a:ln cap="flat" cmpd="sng" w="9525">
            <a:solidFill>
              <a:srgbClr val="EFEFEF"/>
            </a:solidFill>
            <a:prstDash val="solid"/>
            <a:round/>
            <a:headEnd len="sm" w="sm" type="none"/>
            <a:tailEnd len="sm" w="sm" type="none"/>
          </a:ln>
        </p:spPr>
      </p:pic>
      <p:sp>
        <p:nvSpPr>
          <p:cNvPr id="294" name="Google Shape;294;p36"/>
          <p:cNvSpPr txBox="1"/>
          <p:nvPr>
            <p:ph idx="1" type="body"/>
          </p:nvPr>
        </p:nvSpPr>
        <p:spPr>
          <a:xfrm>
            <a:off x="6812425" y="1215125"/>
            <a:ext cx="2056200" cy="3462600"/>
          </a:xfrm>
          <a:prstGeom prst="rect">
            <a:avLst/>
          </a:prstGeom>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u="sng"/>
              <a:t>Software</a:t>
            </a:r>
            <a:r>
              <a:rPr lang="en"/>
              <a:t>:</a:t>
            </a:r>
            <a:endParaRPr/>
          </a:p>
          <a:p>
            <a:pPr indent="0" lvl="0" marL="457200" rtl="0" algn="l">
              <a:spcBef>
                <a:spcPts val="0"/>
              </a:spcBef>
              <a:spcAft>
                <a:spcPts val="0"/>
              </a:spcAft>
              <a:buNone/>
            </a:pPr>
            <a:r>
              <a:rPr lang="en"/>
              <a:t>Visual Studio</a:t>
            </a:r>
            <a:endParaRPr/>
          </a:p>
          <a:p>
            <a:pPr indent="0" lvl="0" marL="457200" rtl="0" algn="l">
              <a:spcBef>
                <a:spcPts val="0"/>
              </a:spcBef>
              <a:spcAft>
                <a:spcPts val="0"/>
              </a:spcAft>
              <a:buNone/>
            </a:pPr>
            <a:r>
              <a:t/>
            </a:r>
            <a:endParaRPr/>
          </a:p>
          <a:p>
            <a:pPr indent="-311150" lvl="0" marL="457200" rtl="0" algn="l">
              <a:lnSpc>
                <a:spcPct val="100000"/>
              </a:lnSpc>
              <a:spcBef>
                <a:spcPts val="0"/>
              </a:spcBef>
              <a:spcAft>
                <a:spcPts val="0"/>
              </a:spcAft>
              <a:buSzPts val="1300"/>
              <a:buChar char="●"/>
            </a:pPr>
            <a:r>
              <a:rPr lang="en" u="sng"/>
              <a:t>Mode</a:t>
            </a:r>
            <a:r>
              <a:rPr lang="en"/>
              <a:t>:</a:t>
            </a:r>
            <a:endParaRPr/>
          </a:p>
          <a:p>
            <a:pPr indent="0" lvl="0" marL="0" rtl="0" algn="l">
              <a:lnSpc>
                <a:spcPct val="100000"/>
              </a:lnSpc>
              <a:spcBef>
                <a:spcPts val="0"/>
              </a:spcBef>
              <a:spcAft>
                <a:spcPts val="0"/>
              </a:spcAft>
              <a:buNone/>
            </a:pPr>
            <a:r>
              <a:rPr lang="en"/>
              <a:t>	Multidimensional</a:t>
            </a:r>
            <a:endParaRPr/>
          </a:p>
          <a:p>
            <a:pPr indent="0" lvl="0" marL="0" rtl="0" algn="l">
              <a:lnSpc>
                <a:spcPct val="100000"/>
              </a:lnSpc>
              <a:spcBef>
                <a:spcPts val="0"/>
              </a:spcBef>
              <a:spcAft>
                <a:spcPts val="0"/>
              </a:spcAft>
              <a:buNone/>
            </a:pPr>
            <a:r>
              <a:t/>
            </a:r>
            <a:endParaRPr/>
          </a:p>
          <a:p>
            <a:pPr indent="-311150" lvl="0" marL="457200" rtl="0" algn="l">
              <a:spcBef>
                <a:spcPts val="0"/>
              </a:spcBef>
              <a:spcAft>
                <a:spcPts val="0"/>
              </a:spcAft>
              <a:buSzPts val="1300"/>
              <a:buChar char="●"/>
            </a:pPr>
            <a:r>
              <a:rPr lang="en" u="sng"/>
              <a:t>Fact Tables</a:t>
            </a:r>
            <a:r>
              <a:rPr lang="en"/>
              <a:t>: 5</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 u="sng"/>
              <a:t>Dimensions</a:t>
            </a:r>
            <a:r>
              <a:rPr lang="en"/>
              <a:t>: 3</a:t>
            </a:r>
            <a:endParaRPr/>
          </a:p>
          <a:p>
            <a:pPr indent="0" lvl="0" marL="0" rtl="0" algn="l">
              <a:spcBef>
                <a:spcPts val="0"/>
              </a:spcBef>
              <a:spcAft>
                <a:spcPts val="0"/>
              </a:spcAft>
              <a:buNone/>
            </a:pPr>
            <a:r>
              <a:t/>
            </a:r>
            <a:endParaRPr/>
          </a:p>
          <a:p>
            <a:pPr indent="-311150" lvl="0" marL="457200" rtl="0" algn="l">
              <a:spcBef>
                <a:spcPts val="0"/>
              </a:spcBef>
              <a:spcAft>
                <a:spcPts val="0"/>
              </a:spcAft>
              <a:buSzPts val="1300"/>
              <a:buChar char="●"/>
            </a:pPr>
            <a:r>
              <a:rPr lang="en" u="sng"/>
              <a:t>Purpose</a:t>
            </a:r>
            <a:r>
              <a:rPr lang="en"/>
              <a:t>:</a:t>
            </a:r>
            <a:endParaRPr/>
          </a:p>
          <a:p>
            <a:pPr indent="0" lvl="0" marL="457200" rtl="0" algn="l">
              <a:spcBef>
                <a:spcPts val="0"/>
              </a:spcBef>
              <a:spcAft>
                <a:spcPts val="0"/>
              </a:spcAft>
              <a:buNone/>
            </a:pPr>
            <a:r>
              <a:rPr lang="en"/>
              <a:t>Cube Process</a:t>
            </a:r>
            <a:endParaRPr/>
          </a:p>
          <a:p>
            <a:pPr indent="0" lvl="0" marL="457200" rtl="0" algn="l">
              <a:spcBef>
                <a:spcPts val="0"/>
              </a:spcBef>
              <a:spcAft>
                <a:spcPts val="0"/>
              </a:spcAft>
              <a:buNone/>
            </a:pPr>
            <a:r>
              <a:rPr lang="en"/>
              <a:t>Hierarchy</a:t>
            </a:r>
            <a:endParaRPr/>
          </a:p>
          <a:p>
            <a:pPr indent="0" lvl="0" marL="457200" rtl="0" algn="l">
              <a:spcBef>
                <a:spcPts val="0"/>
              </a:spcBef>
              <a:spcAft>
                <a:spcPts val="0"/>
              </a:spcAft>
              <a:buNone/>
            </a:pPr>
            <a:r>
              <a:rPr lang="en"/>
              <a:t>Data Browse</a:t>
            </a:r>
            <a:endParaRPr/>
          </a:p>
          <a:p>
            <a:pPr indent="0" lvl="0" marL="45720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3500">
                <a:latin typeface="Lato"/>
                <a:ea typeface="Lato"/>
                <a:cs typeface="Lato"/>
                <a:sym typeface="Lato"/>
              </a:rPr>
              <a:t>H</a:t>
            </a:r>
            <a:r>
              <a:rPr lang="en" sz="3500">
                <a:latin typeface="Lato"/>
                <a:ea typeface="Lato"/>
                <a:cs typeface="Lato"/>
                <a:sym typeface="Lato"/>
              </a:rPr>
              <a:t>ierarchy</a:t>
            </a:r>
            <a:endParaRPr sz="3500"/>
          </a:p>
        </p:txBody>
      </p:sp>
      <p:pic>
        <p:nvPicPr>
          <p:cNvPr id="300" name="Google Shape;300;p37"/>
          <p:cNvPicPr preferRelativeResize="0"/>
          <p:nvPr/>
        </p:nvPicPr>
        <p:blipFill rotWithShape="1">
          <a:blip r:embed="rId3">
            <a:alphaModFix/>
          </a:blip>
          <a:srcRect b="15175" l="19873" r="22753" t="12182"/>
          <a:stretch/>
        </p:blipFill>
        <p:spPr>
          <a:xfrm>
            <a:off x="5096400" y="1610150"/>
            <a:ext cx="3791323" cy="2700124"/>
          </a:xfrm>
          <a:prstGeom prst="rect">
            <a:avLst/>
          </a:prstGeom>
          <a:noFill/>
          <a:ln cap="flat" cmpd="sng" w="9525">
            <a:solidFill>
              <a:srgbClr val="D9D9D9"/>
            </a:solidFill>
            <a:prstDash val="solid"/>
            <a:round/>
            <a:headEnd len="sm" w="sm" type="none"/>
            <a:tailEnd len="sm" w="sm" type="none"/>
          </a:ln>
        </p:spPr>
      </p:pic>
      <p:pic>
        <p:nvPicPr>
          <p:cNvPr id="301" name="Google Shape;301;p37"/>
          <p:cNvPicPr preferRelativeResize="0"/>
          <p:nvPr/>
        </p:nvPicPr>
        <p:blipFill rotWithShape="1">
          <a:blip r:embed="rId4">
            <a:alphaModFix/>
          </a:blip>
          <a:srcRect b="4858" l="1911" r="2036" t="3297"/>
          <a:stretch/>
        </p:blipFill>
        <p:spPr>
          <a:xfrm>
            <a:off x="293900" y="1610150"/>
            <a:ext cx="4610774" cy="2700124"/>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8"/>
          <p:cNvSpPr txBox="1"/>
          <p:nvPr>
            <p:ph type="title"/>
          </p:nvPr>
        </p:nvSpPr>
        <p:spPr>
          <a:xfrm>
            <a:off x="1297500" y="2413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Cube Processing</a:t>
            </a:r>
            <a:endParaRPr/>
          </a:p>
        </p:txBody>
      </p:sp>
      <p:sp>
        <p:nvSpPr>
          <p:cNvPr id="307" name="Google Shape;307;p38"/>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8" name="Google Shape;308;p38"/>
          <p:cNvPicPr preferRelativeResize="0"/>
          <p:nvPr/>
        </p:nvPicPr>
        <p:blipFill rotWithShape="1">
          <a:blip r:embed="rId3">
            <a:alphaModFix/>
          </a:blip>
          <a:srcRect b="0" l="0" r="0" t="0"/>
          <a:stretch/>
        </p:blipFill>
        <p:spPr>
          <a:xfrm>
            <a:off x="1217200" y="964050"/>
            <a:ext cx="7415448" cy="41710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txBox="1"/>
          <p:nvPr>
            <p:ph type="title"/>
          </p:nvPr>
        </p:nvSpPr>
        <p:spPr>
          <a:xfrm>
            <a:off x="1297500" y="3175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Cube Browser</a:t>
            </a:r>
            <a:endParaRPr/>
          </a:p>
        </p:txBody>
      </p:sp>
      <p:sp>
        <p:nvSpPr>
          <p:cNvPr id="314" name="Google Shape;314;p39"/>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5" name="Google Shape;315;p39"/>
          <p:cNvPicPr preferRelativeResize="0"/>
          <p:nvPr/>
        </p:nvPicPr>
        <p:blipFill>
          <a:blip r:embed="rId3">
            <a:alphaModFix/>
          </a:blip>
          <a:stretch>
            <a:fillRect/>
          </a:stretch>
        </p:blipFill>
        <p:spPr>
          <a:xfrm>
            <a:off x="1136975" y="958625"/>
            <a:ext cx="7168824" cy="40324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0"/>
          <p:cNvSpPr txBox="1"/>
          <p:nvPr>
            <p:ph type="title"/>
          </p:nvPr>
        </p:nvSpPr>
        <p:spPr>
          <a:xfrm>
            <a:off x="1297500" y="241350"/>
            <a:ext cx="5701200" cy="6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Visualisation</a:t>
            </a:r>
            <a:endParaRPr/>
          </a:p>
        </p:txBody>
      </p:sp>
      <p:pic>
        <p:nvPicPr>
          <p:cNvPr id="321" name="Google Shape;321;p40"/>
          <p:cNvPicPr preferRelativeResize="0"/>
          <p:nvPr/>
        </p:nvPicPr>
        <p:blipFill>
          <a:blip r:embed="rId3">
            <a:alphaModFix/>
          </a:blip>
          <a:stretch>
            <a:fillRect/>
          </a:stretch>
        </p:blipFill>
        <p:spPr>
          <a:xfrm>
            <a:off x="845075" y="2198275"/>
            <a:ext cx="7562849" cy="2799225"/>
          </a:xfrm>
          <a:prstGeom prst="rect">
            <a:avLst/>
          </a:prstGeom>
          <a:noFill/>
          <a:ln>
            <a:noFill/>
          </a:ln>
        </p:spPr>
      </p:pic>
      <p:pic>
        <p:nvPicPr>
          <p:cNvPr descr="Tableau Logo - How to Optimize it, Pick the right one, and skip ..." id="322" name="Google Shape;322;p40"/>
          <p:cNvPicPr preferRelativeResize="0"/>
          <p:nvPr/>
        </p:nvPicPr>
        <p:blipFill>
          <a:blip r:embed="rId4">
            <a:alphaModFix/>
          </a:blip>
          <a:stretch>
            <a:fillRect/>
          </a:stretch>
        </p:blipFill>
        <p:spPr>
          <a:xfrm>
            <a:off x="3165750" y="955225"/>
            <a:ext cx="2921501" cy="1098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1"/>
          <p:cNvSpPr txBox="1"/>
          <p:nvPr>
            <p:ph type="title"/>
          </p:nvPr>
        </p:nvSpPr>
        <p:spPr>
          <a:xfrm>
            <a:off x="1278150" y="209725"/>
            <a:ext cx="78852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Tableau Dashboard: Health Services </a:t>
            </a:r>
            <a:r>
              <a:rPr lang="en"/>
              <a:t>Comparison</a:t>
            </a:r>
            <a:r>
              <a:rPr lang="en"/>
              <a:t>	</a:t>
            </a:r>
            <a:endParaRPr/>
          </a:p>
        </p:txBody>
      </p:sp>
      <p:pic>
        <p:nvPicPr>
          <p:cNvPr id="328" name="Google Shape;328;p41"/>
          <p:cNvPicPr preferRelativeResize="0"/>
          <p:nvPr/>
        </p:nvPicPr>
        <p:blipFill>
          <a:blip r:embed="rId3">
            <a:alphaModFix/>
          </a:blip>
          <a:stretch>
            <a:fillRect/>
          </a:stretch>
        </p:blipFill>
        <p:spPr>
          <a:xfrm>
            <a:off x="1297500" y="908150"/>
            <a:ext cx="7360874" cy="39732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a:t>
            </a:r>
            <a:endParaRPr/>
          </a:p>
        </p:txBody>
      </p:sp>
      <p:sp>
        <p:nvSpPr>
          <p:cNvPr id="150" name="Google Shape;150;p15"/>
          <p:cNvSpPr txBox="1"/>
          <p:nvPr>
            <p:ph idx="1" type="body"/>
          </p:nvPr>
        </p:nvSpPr>
        <p:spPr>
          <a:xfrm>
            <a:off x="1297500" y="1027050"/>
            <a:ext cx="7297200" cy="29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Data was collected from </a:t>
            </a:r>
            <a:r>
              <a:rPr lang="en" sz="1700"/>
              <a:t>from CMS website. The data set consist of  five (5) files which were linked with each other based on their Provider ID over 2015 and 2016 year.</a:t>
            </a:r>
            <a:endParaRPr sz="1700"/>
          </a:p>
          <a:p>
            <a:pPr indent="-336550" lvl="0" marL="914400" rtl="0" algn="l">
              <a:spcBef>
                <a:spcPts val="1600"/>
              </a:spcBef>
              <a:spcAft>
                <a:spcPts val="0"/>
              </a:spcAft>
              <a:buSzPts val="1700"/>
              <a:buAutoNum type="arabicPeriod"/>
            </a:pPr>
            <a:r>
              <a:rPr lang="en" sz="1700"/>
              <a:t>Medicare Provider Utilization and Payment Data: Skilled Nursing Facilities</a:t>
            </a:r>
            <a:endParaRPr sz="1700"/>
          </a:p>
          <a:p>
            <a:pPr indent="-336550" lvl="0" marL="914400" rtl="0" algn="l">
              <a:spcBef>
                <a:spcPts val="0"/>
              </a:spcBef>
              <a:spcAft>
                <a:spcPts val="0"/>
              </a:spcAft>
              <a:buSzPts val="1700"/>
              <a:buAutoNum type="arabicPeriod"/>
            </a:pPr>
            <a:r>
              <a:rPr lang="en" sz="1700"/>
              <a:t>Medicare Provider Utilization and Payment Data: Hospice Providers</a:t>
            </a:r>
            <a:endParaRPr sz="1700"/>
          </a:p>
          <a:p>
            <a:pPr indent="-336550" lvl="0" marL="914400" rtl="0" algn="l">
              <a:spcBef>
                <a:spcPts val="0"/>
              </a:spcBef>
              <a:spcAft>
                <a:spcPts val="0"/>
              </a:spcAft>
              <a:buSzPts val="1700"/>
              <a:buAutoNum type="arabicPeriod"/>
            </a:pPr>
            <a:r>
              <a:rPr lang="en" sz="1700"/>
              <a:t>Medicare Provider Utilization and Payment Data: Home Health Agencies</a:t>
            </a:r>
            <a:endParaRPr sz="1700"/>
          </a:p>
          <a:p>
            <a:pPr indent="-336550" lvl="0" marL="914400" rtl="0" algn="l">
              <a:spcBef>
                <a:spcPts val="0"/>
              </a:spcBef>
              <a:spcAft>
                <a:spcPts val="0"/>
              </a:spcAft>
              <a:buSzPts val="1700"/>
              <a:buAutoNum type="arabicPeriod"/>
            </a:pPr>
            <a:r>
              <a:rPr lang="en" sz="1700"/>
              <a:t>Medic</a:t>
            </a:r>
            <a:r>
              <a:rPr lang="en" sz="1700"/>
              <a:t>are </a:t>
            </a:r>
            <a:r>
              <a:rPr lang="en" sz="1700"/>
              <a:t>Provider Utilization and Payment Data: Outpatient</a:t>
            </a:r>
            <a:endParaRPr sz="1700"/>
          </a:p>
          <a:p>
            <a:pPr indent="-336550" lvl="0" marL="914400" rtl="0" algn="l">
              <a:spcBef>
                <a:spcPts val="0"/>
              </a:spcBef>
              <a:spcAft>
                <a:spcPts val="0"/>
              </a:spcAft>
              <a:buSzPts val="1700"/>
              <a:buAutoNum type="arabicPeriod"/>
            </a:pPr>
            <a:r>
              <a:rPr lang="en" sz="1700"/>
              <a:t>Medicare Provider Utilization and Payment Data: Inpatient</a:t>
            </a:r>
            <a:endParaRPr sz="1700"/>
          </a:p>
          <a:p>
            <a:pPr indent="0" lvl="0" marL="0" rtl="0" algn="l">
              <a:spcBef>
                <a:spcPts val="1600"/>
              </a:spcBef>
              <a:spcAft>
                <a:spcPts val="1600"/>
              </a:spcAft>
              <a:buNone/>
            </a:pPr>
            <a:r>
              <a:rPr lang="en" sz="1700"/>
              <a:t>For all datasets key column is : Provider ID</a:t>
            </a:r>
            <a:endParaRPr sz="1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42"/>
          <p:cNvPicPr preferRelativeResize="0"/>
          <p:nvPr/>
        </p:nvPicPr>
        <p:blipFill>
          <a:blip r:embed="rId3">
            <a:alphaModFix/>
          </a:blip>
          <a:stretch>
            <a:fillRect/>
          </a:stretch>
        </p:blipFill>
        <p:spPr>
          <a:xfrm>
            <a:off x="1295050" y="1306600"/>
            <a:ext cx="6999176" cy="3636875"/>
          </a:xfrm>
          <a:prstGeom prst="rect">
            <a:avLst/>
          </a:prstGeom>
          <a:noFill/>
          <a:ln>
            <a:noFill/>
          </a:ln>
        </p:spPr>
      </p:pic>
      <p:sp>
        <p:nvSpPr>
          <p:cNvPr id="334" name="Google Shape;334;p42"/>
          <p:cNvSpPr txBox="1"/>
          <p:nvPr/>
        </p:nvSpPr>
        <p:spPr>
          <a:xfrm>
            <a:off x="1295050" y="293925"/>
            <a:ext cx="7696800" cy="8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Montserrat"/>
                <a:ea typeface="Montserrat"/>
                <a:cs typeface="Montserrat"/>
                <a:sym typeface="Montserrat"/>
              </a:rPr>
              <a:t>Tableau Dashboard: Disease Comparison in Nursing and Home Health Agency </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3"/>
          <p:cNvPicPr preferRelativeResize="0"/>
          <p:nvPr/>
        </p:nvPicPr>
        <p:blipFill>
          <a:blip r:embed="rId3">
            <a:alphaModFix/>
          </a:blip>
          <a:stretch>
            <a:fillRect/>
          </a:stretch>
        </p:blipFill>
        <p:spPr>
          <a:xfrm>
            <a:off x="1295050" y="1171225"/>
            <a:ext cx="6789026" cy="3816124"/>
          </a:xfrm>
          <a:prstGeom prst="rect">
            <a:avLst/>
          </a:prstGeom>
          <a:noFill/>
          <a:ln>
            <a:noFill/>
          </a:ln>
        </p:spPr>
      </p:pic>
      <p:sp>
        <p:nvSpPr>
          <p:cNvPr id="340" name="Google Shape;340;p43"/>
          <p:cNvSpPr txBox="1"/>
          <p:nvPr/>
        </p:nvSpPr>
        <p:spPr>
          <a:xfrm>
            <a:off x="1295050" y="202075"/>
            <a:ext cx="7513200" cy="8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Montserrat"/>
                <a:ea typeface="Montserrat"/>
                <a:cs typeface="Montserrat"/>
                <a:sym typeface="Montserrat"/>
              </a:rPr>
              <a:t>Tableau Dashboard: Beneficiary Distribution and their HCC Score </a:t>
            </a: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4"/>
          <p:cNvPicPr preferRelativeResize="0"/>
          <p:nvPr/>
        </p:nvPicPr>
        <p:blipFill>
          <a:blip r:embed="rId3">
            <a:alphaModFix/>
          </a:blip>
          <a:stretch>
            <a:fillRect/>
          </a:stretch>
        </p:blipFill>
        <p:spPr>
          <a:xfrm>
            <a:off x="1295050" y="1093075"/>
            <a:ext cx="6824251" cy="3997074"/>
          </a:xfrm>
          <a:prstGeom prst="rect">
            <a:avLst/>
          </a:prstGeom>
          <a:noFill/>
          <a:ln>
            <a:noFill/>
          </a:ln>
        </p:spPr>
      </p:pic>
      <p:sp>
        <p:nvSpPr>
          <p:cNvPr id="346" name="Google Shape;346;p44"/>
          <p:cNvSpPr txBox="1"/>
          <p:nvPr/>
        </p:nvSpPr>
        <p:spPr>
          <a:xfrm>
            <a:off x="1295050" y="125875"/>
            <a:ext cx="7513200" cy="8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Montserrat"/>
                <a:ea typeface="Montserrat"/>
                <a:cs typeface="Montserrat"/>
                <a:sym typeface="Montserrat"/>
              </a:rPr>
              <a:t>Tableau Dashboard: Drug Definition wise Payment, Discharge and Provider Distribution</a:t>
            </a:r>
            <a:endParaRPr>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393750"/>
            <a:ext cx="6284700" cy="8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and Process Flow</a:t>
            </a:r>
            <a:endParaRPr sz="2400"/>
          </a:p>
        </p:txBody>
      </p:sp>
      <p:pic>
        <p:nvPicPr>
          <p:cNvPr id="156" name="Google Shape;156;p16"/>
          <p:cNvPicPr preferRelativeResize="0"/>
          <p:nvPr/>
        </p:nvPicPr>
        <p:blipFill>
          <a:blip r:embed="rId3">
            <a:alphaModFix/>
          </a:blip>
          <a:stretch>
            <a:fillRect/>
          </a:stretch>
        </p:blipFill>
        <p:spPr>
          <a:xfrm>
            <a:off x="703861" y="1624675"/>
            <a:ext cx="7888677" cy="3305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20725" y="406900"/>
            <a:ext cx="60297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Profiling and Preprocessing</a:t>
            </a:r>
            <a:endParaRPr/>
          </a:p>
        </p:txBody>
      </p:sp>
      <p:pic>
        <p:nvPicPr>
          <p:cNvPr id="162" name="Google Shape;162;p17"/>
          <p:cNvPicPr preferRelativeResize="0"/>
          <p:nvPr/>
        </p:nvPicPr>
        <p:blipFill rotWithShape="1">
          <a:blip r:embed="rId3">
            <a:alphaModFix/>
          </a:blip>
          <a:srcRect b="24776" l="10457" r="59957" t="18655"/>
          <a:stretch/>
        </p:blipFill>
        <p:spPr>
          <a:xfrm>
            <a:off x="1479201" y="1578150"/>
            <a:ext cx="3016598" cy="3244501"/>
          </a:xfrm>
          <a:prstGeom prst="rect">
            <a:avLst/>
          </a:prstGeom>
          <a:noFill/>
          <a:ln>
            <a:noFill/>
          </a:ln>
        </p:spPr>
      </p:pic>
      <p:sp>
        <p:nvSpPr>
          <p:cNvPr id="163" name="Google Shape;163;p17"/>
          <p:cNvSpPr txBox="1"/>
          <p:nvPr/>
        </p:nvSpPr>
        <p:spPr>
          <a:xfrm>
            <a:off x="4822650" y="1578150"/>
            <a:ext cx="3016500" cy="32445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Automated Data Profiling using in-built tool and SSIS Package</a:t>
            </a:r>
            <a:endParaRPr sz="1500">
              <a:solidFill>
                <a:srgbClr val="FFFFFF"/>
              </a:solidFill>
              <a:latin typeface="Lato"/>
              <a:ea typeface="Lato"/>
              <a:cs typeface="Lato"/>
              <a:sym typeface="Lato"/>
            </a:endParaRPr>
          </a:p>
          <a:p>
            <a:pPr indent="0" lvl="0" marL="0" rtl="0" algn="l">
              <a:spcBef>
                <a:spcPts val="0"/>
              </a:spcBef>
              <a:spcAft>
                <a:spcPts val="0"/>
              </a:spcAft>
              <a:buNone/>
            </a:pPr>
            <a:r>
              <a:t/>
            </a:r>
            <a:endParaRPr sz="1500">
              <a:solidFill>
                <a:srgbClr val="FFFFFF"/>
              </a:solidFill>
              <a:latin typeface="Lato"/>
              <a:ea typeface="Lato"/>
              <a:cs typeface="Lato"/>
              <a:sym typeface="Lato"/>
            </a:endParaRPr>
          </a:p>
          <a:p>
            <a:pPr indent="0" lvl="0" marL="0" rtl="0" algn="l">
              <a:spcBef>
                <a:spcPts val="0"/>
              </a:spcBef>
              <a:spcAft>
                <a:spcPts val="0"/>
              </a:spcAft>
              <a:buNone/>
            </a:pPr>
            <a:r>
              <a:t/>
            </a:r>
            <a:endParaRPr sz="1500">
              <a:solidFill>
                <a:srgbClr val="FFFFFF"/>
              </a:solidFill>
              <a:latin typeface="Lato"/>
              <a:ea typeface="Lato"/>
              <a:cs typeface="Lato"/>
              <a:sym typeface="Lato"/>
            </a:endParaRPr>
          </a:p>
          <a:p>
            <a:pPr indent="0" lvl="0" marL="0" rtl="0" algn="l">
              <a:spcBef>
                <a:spcPts val="0"/>
              </a:spcBef>
              <a:spcAft>
                <a:spcPts val="0"/>
              </a:spcAft>
              <a:buNone/>
            </a:pPr>
            <a:r>
              <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Customised Pre-processing queries according to the report generated</a:t>
            </a:r>
            <a:endParaRPr sz="1500">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219900" y="194225"/>
            <a:ext cx="6789600" cy="8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Profiling and Preprocessing</a:t>
            </a:r>
            <a:endParaRPr/>
          </a:p>
        </p:txBody>
      </p:sp>
      <p:pic>
        <p:nvPicPr>
          <p:cNvPr id="169" name="Google Shape;169;p18"/>
          <p:cNvPicPr preferRelativeResize="0"/>
          <p:nvPr/>
        </p:nvPicPr>
        <p:blipFill rotWithShape="1">
          <a:blip r:embed="rId3">
            <a:alphaModFix/>
          </a:blip>
          <a:srcRect b="5258" l="0" r="21104" t="0"/>
          <a:stretch/>
        </p:blipFill>
        <p:spPr>
          <a:xfrm>
            <a:off x="1498013" y="866625"/>
            <a:ext cx="6147974" cy="4152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idx="1" type="body"/>
          </p:nvPr>
        </p:nvSpPr>
        <p:spPr>
          <a:xfrm>
            <a:off x="1378300" y="1131450"/>
            <a:ext cx="6777600" cy="2880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Some of our observations were:</a:t>
            </a:r>
            <a:endParaRPr sz="1700"/>
          </a:p>
          <a:p>
            <a:pPr indent="-336550" lvl="0" marL="457200" rtl="0" algn="l">
              <a:spcBef>
                <a:spcPts val="1600"/>
              </a:spcBef>
              <a:spcAft>
                <a:spcPts val="0"/>
              </a:spcAft>
              <a:buSzPts val="1700"/>
              <a:buAutoNum type="arabicPeriod"/>
            </a:pPr>
            <a:r>
              <a:rPr lang="en" sz="1700"/>
              <a:t>Zip Code were of 4 digits and 3 digits instead of 5 digits</a:t>
            </a:r>
            <a:br>
              <a:rPr lang="en" sz="1700"/>
            </a:br>
            <a:r>
              <a:rPr lang="en" sz="1700"/>
              <a:t>Example: 02215 becomes 2215</a:t>
            </a:r>
            <a:endParaRPr sz="1700"/>
          </a:p>
          <a:p>
            <a:pPr indent="-336550" lvl="0" marL="457200" rtl="0" algn="l">
              <a:spcBef>
                <a:spcPts val="0"/>
              </a:spcBef>
              <a:spcAft>
                <a:spcPts val="0"/>
              </a:spcAft>
              <a:buSzPts val="1700"/>
              <a:buAutoNum type="arabicPeriod"/>
            </a:pPr>
            <a:r>
              <a:rPr lang="en" sz="1700"/>
              <a:t>According to the definition, Provider ID was an unique 6 digit number. However, there were many Provider IDs which having only 5 digits. </a:t>
            </a:r>
            <a:endParaRPr sz="1700"/>
          </a:p>
          <a:p>
            <a:pPr indent="-336550" lvl="0" marL="457200" rtl="0" algn="l">
              <a:spcBef>
                <a:spcPts val="0"/>
              </a:spcBef>
              <a:spcAft>
                <a:spcPts val="0"/>
              </a:spcAft>
              <a:buSzPts val="1700"/>
              <a:buAutoNum type="arabicPeriod"/>
            </a:pPr>
            <a:r>
              <a:rPr lang="en" sz="1700"/>
              <a:t>There were few NULL values in the important columns like Zip Code, State Etc.</a:t>
            </a:r>
            <a:endParaRPr sz="1700"/>
          </a:p>
          <a:p>
            <a:pPr indent="-336550" lvl="0" marL="457200" rtl="0" algn="l">
              <a:spcBef>
                <a:spcPts val="0"/>
              </a:spcBef>
              <a:spcAft>
                <a:spcPts val="0"/>
              </a:spcAft>
              <a:buSzPts val="1700"/>
              <a:buAutoNum type="arabicPeriod"/>
            </a:pPr>
            <a:r>
              <a:rPr lang="en" sz="1700"/>
              <a:t>Data source was not consistent with Name. For example, few Provider Names were in Upper Case while Few were in lower case. </a:t>
            </a:r>
            <a:endParaRPr sz="1700"/>
          </a:p>
          <a:p>
            <a:pPr indent="0" lvl="0" marL="457200" rtl="0" algn="l">
              <a:spcBef>
                <a:spcPts val="1600"/>
              </a:spcBef>
              <a:spcAft>
                <a:spcPts val="1600"/>
              </a:spcAft>
              <a:buNone/>
            </a:pPr>
            <a:r>
              <a:t/>
            </a:r>
            <a:endParaRPr sz="1700"/>
          </a:p>
        </p:txBody>
      </p:sp>
      <p:sp>
        <p:nvSpPr>
          <p:cNvPr id="175" name="Google Shape;175;p19"/>
          <p:cNvSpPr txBox="1"/>
          <p:nvPr/>
        </p:nvSpPr>
        <p:spPr>
          <a:xfrm>
            <a:off x="1378300" y="395725"/>
            <a:ext cx="67776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Montserrat"/>
                <a:ea typeface="Montserrat"/>
                <a:cs typeface="Montserrat"/>
                <a:sym typeface="Montserrat"/>
              </a:rPr>
              <a:t>Summary of Data Profiling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nvSpPr>
        <p:spPr>
          <a:xfrm>
            <a:off x="1378300" y="395725"/>
            <a:ext cx="67776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Montserrat"/>
                <a:ea typeface="Montserrat"/>
                <a:cs typeface="Montserrat"/>
                <a:sym typeface="Montserrat"/>
              </a:rPr>
              <a:t>Summary of Data Preprocessing</a:t>
            </a:r>
            <a:endParaRPr/>
          </a:p>
        </p:txBody>
      </p:sp>
      <p:sp>
        <p:nvSpPr>
          <p:cNvPr id="181" name="Google Shape;181;p20"/>
          <p:cNvSpPr txBox="1"/>
          <p:nvPr/>
        </p:nvSpPr>
        <p:spPr>
          <a:xfrm>
            <a:off x="1378300" y="1242450"/>
            <a:ext cx="6777600" cy="358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lt1"/>
                </a:solidFill>
                <a:latin typeface="Lato"/>
                <a:ea typeface="Lato"/>
                <a:cs typeface="Lato"/>
                <a:sym typeface="Lato"/>
              </a:rPr>
              <a:t>Data </a:t>
            </a:r>
            <a:r>
              <a:rPr lang="en" sz="1500">
                <a:solidFill>
                  <a:schemeClr val="lt1"/>
                </a:solidFill>
                <a:latin typeface="Lato"/>
                <a:ea typeface="Lato"/>
                <a:cs typeface="Lato"/>
                <a:sym typeface="Lato"/>
              </a:rPr>
              <a:t>Preprocessing</a:t>
            </a:r>
            <a:r>
              <a:rPr lang="en" sz="1500">
                <a:solidFill>
                  <a:schemeClr val="lt1"/>
                </a:solidFill>
                <a:latin typeface="Lato"/>
                <a:ea typeface="Lato"/>
                <a:cs typeface="Lato"/>
                <a:sym typeface="Lato"/>
              </a:rPr>
              <a:t> is important for data consistency.  In order to make data pure and consistent, few of the techniques where used:</a:t>
            </a:r>
            <a:endParaRPr sz="1500">
              <a:solidFill>
                <a:schemeClr val="lt1"/>
              </a:solidFill>
              <a:latin typeface="Lato"/>
              <a:ea typeface="Lato"/>
              <a:cs typeface="Lato"/>
              <a:sym typeface="Lato"/>
            </a:endParaRPr>
          </a:p>
          <a:p>
            <a:pPr indent="-323850" lvl="0" marL="457200" rtl="0" algn="l">
              <a:lnSpc>
                <a:spcPct val="115000"/>
              </a:lnSpc>
              <a:spcBef>
                <a:spcPts val="1600"/>
              </a:spcBef>
              <a:spcAft>
                <a:spcPts val="0"/>
              </a:spcAft>
              <a:buClr>
                <a:schemeClr val="lt1"/>
              </a:buClr>
              <a:buSzPts val="1500"/>
              <a:buFont typeface="Lato"/>
              <a:buAutoNum type="arabicPeriod"/>
            </a:pPr>
            <a:r>
              <a:rPr lang="en" sz="1500">
                <a:solidFill>
                  <a:schemeClr val="lt1"/>
                </a:solidFill>
                <a:latin typeface="Lato"/>
                <a:ea typeface="Lato"/>
                <a:cs typeface="Lato"/>
                <a:sym typeface="Lato"/>
              </a:rPr>
              <a:t>Since the Provider ID and Zip Code where of data type integers in the data source,  the initial “0” were removed automatically in the data. We changed the data type to “varchar” and using the concatenating technique appended “0” in the  required field</a:t>
            </a:r>
            <a:endParaRPr sz="1500">
              <a:solidFill>
                <a:schemeClr val="lt1"/>
              </a:solidFill>
              <a:latin typeface="Lato"/>
              <a:ea typeface="Lato"/>
              <a:cs typeface="Lato"/>
              <a:sym typeface="Lato"/>
            </a:endParaRPr>
          </a:p>
          <a:p>
            <a:pPr indent="-323850" lvl="0" marL="457200" rtl="0" algn="l">
              <a:lnSpc>
                <a:spcPct val="115000"/>
              </a:lnSpc>
              <a:spcBef>
                <a:spcPts val="0"/>
              </a:spcBef>
              <a:spcAft>
                <a:spcPts val="0"/>
              </a:spcAft>
              <a:buClr>
                <a:schemeClr val="lt1"/>
              </a:buClr>
              <a:buSzPts val="1500"/>
              <a:buFont typeface="Lato"/>
              <a:buAutoNum type="arabicPeriod"/>
            </a:pPr>
            <a:r>
              <a:rPr lang="en" sz="1500">
                <a:solidFill>
                  <a:schemeClr val="lt1"/>
                </a:solidFill>
                <a:latin typeface="Lato"/>
                <a:ea typeface="Lato"/>
                <a:cs typeface="Lato"/>
                <a:sym typeface="Lato"/>
              </a:rPr>
              <a:t>We removed Null values from the fields like Provider ID, State, City, APC Details, and Drug Details.</a:t>
            </a:r>
            <a:endParaRPr sz="1500">
              <a:solidFill>
                <a:schemeClr val="lt1"/>
              </a:solidFill>
              <a:latin typeface="Lato"/>
              <a:ea typeface="Lato"/>
              <a:cs typeface="Lato"/>
              <a:sym typeface="Lato"/>
            </a:endParaRPr>
          </a:p>
          <a:p>
            <a:pPr indent="-323850" lvl="0" marL="457200" rtl="0" algn="l">
              <a:lnSpc>
                <a:spcPct val="115000"/>
              </a:lnSpc>
              <a:spcBef>
                <a:spcPts val="0"/>
              </a:spcBef>
              <a:spcAft>
                <a:spcPts val="0"/>
              </a:spcAft>
              <a:buClr>
                <a:schemeClr val="lt1"/>
              </a:buClr>
              <a:buSzPts val="1500"/>
              <a:buFont typeface="Lato"/>
              <a:buAutoNum type="arabicPeriod"/>
            </a:pPr>
            <a:r>
              <a:rPr lang="en" sz="1500">
                <a:solidFill>
                  <a:schemeClr val="lt1"/>
                </a:solidFill>
                <a:latin typeface="Lato"/>
                <a:ea typeface="Lato"/>
                <a:cs typeface="Lato"/>
                <a:sym typeface="Lato"/>
              </a:rPr>
              <a:t>In order to maintain the naming consistency, we made all the rows of Provider Name,  Street Address, and City lowercase and State Upper Case</a:t>
            </a:r>
            <a:endParaRPr sz="1500">
              <a:solidFill>
                <a:schemeClr val="lt1"/>
              </a:solidFill>
              <a:latin typeface="Lato"/>
              <a:ea typeface="Lato"/>
              <a:cs typeface="Lato"/>
              <a:sym typeface="Lato"/>
            </a:endParaRPr>
          </a:p>
          <a:p>
            <a:pPr indent="-323850" lvl="0" marL="457200" rtl="0" algn="l">
              <a:lnSpc>
                <a:spcPct val="115000"/>
              </a:lnSpc>
              <a:spcBef>
                <a:spcPts val="0"/>
              </a:spcBef>
              <a:spcAft>
                <a:spcPts val="0"/>
              </a:spcAft>
              <a:buClr>
                <a:schemeClr val="lt1"/>
              </a:buClr>
              <a:buSzPts val="1500"/>
              <a:buFont typeface="Lato"/>
              <a:buAutoNum type="arabicPeriod"/>
            </a:pPr>
            <a:r>
              <a:rPr lang="en" sz="1500">
                <a:solidFill>
                  <a:schemeClr val="lt1"/>
                </a:solidFill>
                <a:latin typeface="Lato"/>
                <a:ea typeface="Lato"/>
                <a:cs typeface="Lato"/>
                <a:sym typeface="Lato"/>
              </a:rPr>
              <a:t>We trimmed out white spaces and unwanted characters from important columns like Drug Definition which was leading to duplicate values.</a:t>
            </a:r>
            <a:endParaRPr sz="15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1142275" y="402800"/>
            <a:ext cx="7511100" cy="8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 Handling - Lookup Tables (Staging-2)</a:t>
            </a:r>
            <a:endParaRPr/>
          </a:p>
        </p:txBody>
      </p:sp>
      <p:pic>
        <p:nvPicPr>
          <p:cNvPr id="187" name="Google Shape;187;p21"/>
          <p:cNvPicPr preferRelativeResize="0"/>
          <p:nvPr/>
        </p:nvPicPr>
        <p:blipFill>
          <a:blip r:embed="rId3">
            <a:alphaModFix/>
          </a:blip>
          <a:stretch>
            <a:fillRect/>
          </a:stretch>
        </p:blipFill>
        <p:spPr>
          <a:xfrm>
            <a:off x="152400" y="1391900"/>
            <a:ext cx="8839196" cy="33404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